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6E78-B339-43ED-9844-8310F9BB7AF5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6E78-B339-43ED-9844-8310F9BB7AF5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6E78-B339-43ED-9844-8310F9BB7AF5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6E78-B339-43ED-9844-8310F9BB7AF5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6E78-B339-43ED-9844-8310F9BB7AF5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6E78-B339-43ED-9844-8310F9BB7AF5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6E78-B339-43ED-9844-8310F9BB7AF5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6E78-B339-43ED-9844-8310F9BB7AF5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6E78-B339-43ED-9844-8310F9BB7AF5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6E78-B339-43ED-9844-8310F9BB7AF5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6E78-B339-43ED-9844-8310F9BB7AF5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EC46E78-B339-43ED-9844-8310F9BB7AF5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accent3"/>
                </a:solidFill>
              </a:rPr>
              <a:t>Неједначине са сабирањем и одуизамњем </a:t>
            </a:r>
            <a:r>
              <a:rPr lang="sr-Cyrl-RS" dirty="0" smtClean="0">
                <a:solidFill>
                  <a:schemeClr val="accent3"/>
                </a:solidFill>
              </a:rPr>
              <a:t>разломака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sr-Cyrl-RS" dirty="0" smtClean="0">
                <a:solidFill>
                  <a:schemeClr val="accent3"/>
                </a:solidFill>
              </a:rPr>
              <a:t>у децималном запису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accent2"/>
                </a:solidFill>
              </a:rPr>
              <a:t>02.04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31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76200"/>
                <a:ext cx="8191500" cy="4953000"/>
              </a:xfrm>
            </p:spPr>
            <p:txBody>
              <a:bodyPr>
                <a:normAutofit fontScale="77500" lnSpcReduction="20000"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sr-Cyrl-RS" sz="3100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Као што смо већ научили код  неједначина </a:t>
                </a:r>
                <a:r>
                  <a:rPr lang="sr-Cyrl-RS" sz="3100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са разломцима, применићемо исто и на децималне </a:t>
                </a:r>
                <a:r>
                  <a:rPr lang="sr-Cyrl-RS" sz="3100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бројеве, једина разлика нам је сада неједнакост, одакле закључујемо да решење није један </a:t>
                </a:r>
                <a:r>
                  <a:rPr lang="sr-Cyrl-RS" sz="3100" dirty="0" smtClean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број</a:t>
                </a:r>
                <a:r>
                  <a:rPr lang="sr-Cyrl-RS" sz="3100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, као што смо имали код  једначина  већ је </a:t>
                </a:r>
                <a:r>
                  <a:rPr lang="sr-Cyrl-RS" sz="3100" dirty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скуп.</a:t>
                </a:r>
                <a:r>
                  <a:rPr lang="sr-Cyrl-RS" sz="3100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  </a:t>
                </a:r>
              </a:p>
              <a:p>
                <a:pPr>
                  <a:lnSpc>
                    <a:spcPct val="110000"/>
                  </a:lnSpc>
                </a:pPr>
                <a:r>
                  <a:rPr lang="sr-Cyrl-RS" sz="3100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На прошлом часу смо научили како  скуп решења неједначине приказујемо на бројевној полуправој, па ћемо  на даље то и примењивати.</a:t>
                </a:r>
                <a:endParaRPr lang="sr-Cyrl-RS" sz="3100" dirty="0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  <a:p>
                <a:endParaRPr lang="sr-Cyrl-RS" sz="2400" dirty="0"/>
              </a:p>
              <a:p>
                <a:r>
                  <a:rPr lang="sr-Cyrl-RS" sz="2400" dirty="0" smtClean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Пример:</a:t>
                </a:r>
                <a:endParaRPr lang="en-US" sz="2400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2400" dirty="0" smtClean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1)  </a:t>
                </a:r>
                <a:r>
                  <a:rPr lang="en-US" sz="2400" dirty="0"/>
                  <a:t>x  +  </a:t>
                </a:r>
                <a:r>
                  <a:rPr lang="sr-Cyrl-RS" sz="2400" dirty="0" smtClean="0"/>
                  <a:t>2,8</a:t>
                </a:r>
                <a:r>
                  <a:rPr lang="en-US" sz="2400" dirty="0" smtClean="0"/>
                  <a:t>  &gt;</a:t>
                </a:r>
                <a:r>
                  <a:rPr lang="sr-Cyrl-RS" sz="2400" dirty="0" smtClean="0"/>
                  <a:t>  3,9                                </a:t>
                </a:r>
                <a:r>
                  <a:rPr lang="en-US" sz="2400" dirty="0" smtClean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sz="2400" dirty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x  </a:t>
                </a:r>
                <a:r>
                  <a:rPr lang="en-US" sz="2400" dirty="0"/>
                  <a:t>- </a:t>
                </a:r>
                <a:r>
                  <a:rPr lang="sr-Cyrl-RS" sz="2400" dirty="0" smtClean="0"/>
                  <a:t>2,3 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&gt;</m:t>
                    </m:r>
                    <m:r>
                      <a:rPr lang="sr-Cyrl-RS" sz="2400" b="1" i="0" smtClean="0">
                        <a:latin typeface="Cambria Math"/>
                      </a:rPr>
                      <m:t>  </m:t>
                    </m:r>
                    <m:r>
                      <a:rPr lang="sr-Cyrl-RS" sz="2400" b="1" i="0" smtClean="0">
                        <a:latin typeface="Cambria Math"/>
                      </a:rPr>
                      <m:t>𝟗</m:t>
                    </m:r>
                    <m:r>
                      <a:rPr lang="sr-Cyrl-RS" sz="2400" b="1" i="0" smtClean="0">
                        <a:latin typeface="Cambria Math"/>
                      </a:rPr>
                      <m:t>,</m:t>
                    </m:r>
                    <m:r>
                      <a:rPr lang="sr-Cyrl-RS" sz="2400" b="1" i="0" smtClean="0">
                        <a:latin typeface="Cambria Math"/>
                      </a:rPr>
                      <m:t>𝟏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x  &gt;  </a:t>
                </a:r>
                <a:r>
                  <a:rPr lang="sr-Cyrl-RS" sz="2400" dirty="0" smtClean="0"/>
                  <a:t>3,9 – 2,8</a:t>
                </a:r>
                <a:r>
                  <a:rPr lang="sr-Cyrl-RS" sz="2400" dirty="0" smtClean="0"/>
                  <a:t>                                          </a:t>
                </a:r>
                <a:r>
                  <a:rPr lang="en-US" sz="2400" dirty="0" smtClean="0"/>
                  <a:t>x  &gt;</a:t>
                </a:r>
                <a:r>
                  <a:rPr lang="sr-Cyrl-RS" sz="2400" dirty="0" smtClean="0"/>
                  <a:t>  9,1 + 2,3</a:t>
                </a:r>
                <a:endParaRPr lang="en-US" sz="2400" dirty="0"/>
              </a:p>
              <a:p>
                <a:r>
                  <a:rPr lang="en-US" sz="2400" dirty="0" smtClean="0"/>
                  <a:t>  </a:t>
                </a:r>
                <a:r>
                  <a:rPr lang="en-US" sz="2400" dirty="0"/>
                  <a:t>x  &gt;  </a:t>
                </a:r>
                <a:r>
                  <a:rPr lang="sr-Cyrl-RS" sz="2400" dirty="0"/>
                  <a:t> </a:t>
                </a:r>
                <a:r>
                  <a:rPr lang="sr-Cyrl-RS" sz="2400" dirty="0" smtClean="0"/>
                  <a:t>1,1                                                   </a:t>
                </a:r>
                <a:r>
                  <a:rPr lang="en-US" sz="2400" dirty="0" smtClean="0"/>
                  <a:t>x  &gt;</a:t>
                </a:r>
                <a:r>
                  <a:rPr lang="sr-Cyrl-RS" sz="2400" dirty="0" smtClean="0"/>
                  <a:t>   11,4</a:t>
                </a:r>
                <a:endParaRPr lang="en-US" sz="2400" dirty="0"/>
              </a:p>
              <a:p>
                <a:r>
                  <a:rPr lang="en-US" sz="2400" dirty="0" smtClean="0"/>
                  <a:t>                                                           </a:t>
                </a:r>
                <a:endParaRPr lang="en-US" sz="2400" dirty="0"/>
              </a:p>
              <a:p>
                <a:endParaRPr lang="sr-Cyrl-R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76200"/>
                <a:ext cx="8191500" cy="4953000"/>
              </a:xfrm>
              <a:blipFill rotWithShape="1">
                <a:blip r:embed="rId2"/>
                <a:stretch>
                  <a:fillRect l="-1116" t="-1601" r="-372" b="-6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4839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sr-Cyrl-RS" sz="2800" u="sng" dirty="0">
                <a:solidFill>
                  <a:srgbClr val="0070C0"/>
                </a:solidFill>
              </a:rPr>
              <a:t>Напомена</a:t>
            </a:r>
            <a:r>
              <a:rPr lang="sr-Cyrl-RS" sz="2800" u="sng" dirty="0" smtClean="0">
                <a:solidFill>
                  <a:srgbClr val="0070C0"/>
                </a:solidFill>
              </a:rPr>
              <a:t>:</a:t>
            </a:r>
          </a:p>
          <a:p>
            <a:r>
              <a:rPr lang="sr-Cyrl-RS" sz="2800" dirty="0" smtClean="0">
                <a:solidFill>
                  <a:schemeClr val="accent2"/>
                </a:solidFill>
              </a:rPr>
              <a:t>Када смо радили  једначине са децималним бројевима, нагласили смо да децималне бројеве потписујемо ради лакшег рачунања, сада ћемо то поново користити. </a:t>
            </a:r>
            <a:endParaRPr lang="sr-Cyrl-RS" sz="2800" dirty="0">
              <a:solidFill>
                <a:schemeClr val="accent2"/>
              </a:solidFill>
            </a:endParaRPr>
          </a:p>
          <a:p>
            <a:r>
              <a:rPr lang="sr-Cyrl-RS" sz="2800" dirty="0" smtClean="0">
                <a:solidFill>
                  <a:schemeClr val="accent3"/>
                </a:solidFill>
              </a:rPr>
              <a:t>Још једном наглашавамо да треба </a:t>
            </a:r>
            <a:r>
              <a:rPr lang="sr-Cyrl-RS" sz="2800" dirty="0">
                <a:solidFill>
                  <a:schemeClr val="accent3"/>
                </a:solidFill>
              </a:rPr>
              <a:t>обрати пажњу </a:t>
            </a:r>
          </a:p>
          <a:p>
            <a:r>
              <a:rPr lang="sr-Cyrl-RS" sz="2800" dirty="0">
                <a:solidFill>
                  <a:schemeClr val="accent3"/>
                </a:solidFill>
              </a:rPr>
              <a:t>на крајње тачке. Њима придружујемо </a:t>
            </a:r>
            <a:r>
              <a:rPr lang="sr-Cyrl-RS" sz="2800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црни</a:t>
            </a:r>
            <a:r>
              <a:rPr lang="sr-Cyrl-R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800" dirty="0">
                <a:solidFill>
                  <a:schemeClr val="accent3"/>
                </a:solidFill>
              </a:rPr>
              <a:t>или</a:t>
            </a:r>
          </a:p>
          <a:p>
            <a:r>
              <a:rPr lang="sr-Cyrl-RS" sz="2800" dirty="0">
                <a:solidFill>
                  <a:schemeClr val="accent3"/>
                </a:solidFill>
              </a:rPr>
              <a:t> </a:t>
            </a:r>
            <a:r>
              <a:rPr lang="sr-Cyrl-RS" sz="2800" i="1" u="sng" dirty="0">
                <a:solidFill>
                  <a:schemeClr val="accent2"/>
                </a:solidFill>
              </a:rPr>
              <a:t>бели</a:t>
            </a:r>
            <a:r>
              <a:rPr lang="sr-Cyrl-RS" sz="2800" dirty="0">
                <a:solidFill>
                  <a:schemeClr val="accent2"/>
                </a:solidFill>
              </a:rPr>
              <a:t> </a:t>
            </a:r>
            <a:r>
              <a:rPr lang="sr-Cyrl-RS" sz="2800" dirty="0">
                <a:solidFill>
                  <a:schemeClr val="accent3"/>
                </a:solidFill>
              </a:rPr>
              <a:t>кружић у зависности од тога да ли број јесте</a:t>
            </a:r>
          </a:p>
          <a:p>
            <a:r>
              <a:rPr lang="sr-Cyrl-RS" sz="2800" dirty="0">
                <a:solidFill>
                  <a:schemeClr val="accent3"/>
                </a:solidFill>
              </a:rPr>
              <a:t> или није решење неједначине.</a:t>
            </a:r>
          </a:p>
          <a:p>
            <a:r>
              <a:rPr lang="sr-Cyrl-RS" sz="2800" u="sng" dirty="0">
                <a:solidFill>
                  <a:schemeClr val="tx2">
                    <a:lumMod val="75000"/>
                  </a:schemeClr>
                </a:solidFill>
              </a:rPr>
              <a:t>Црни кружић </a:t>
            </a:r>
            <a:r>
              <a:rPr lang="sr-Cyrl-RS" sz="2800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sr-Cyrl-RS" sz="2800" dirty="0">
                <a:solidFill>
                  <a:schemeClr val="accent3"/>
                </a:solidFill>
              </a:rPr>
              <a:t>број</a:t>
            </a:r>
            <a:r>
              <a:rPr lang="sr-Cyrl-R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r-Cyrl-RS" sz="2800" u="sng" dirty="0">
                <a:solidFill>
                  <a:schemeClr val="tx2">
                    <a:lumMod val="75000"/>
                  </a:schemeClr>
                </a:solidFill>
              </a:rPr>
              <a:t>јесте</a:t>
            </a:r>
            <a:r>
              <a:rPr lang="sr-Cyrl-R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r-Cyrl-RS" sz="2800" dirty="0">
                <a:solidFill>
                  <a:schemeClr val="accent3"/>
                </a:solidFill>
              </a:rPr>
              <a:t>решење неједначине</a:t>
            </a:r>
          </a:p>
          <a:p>
            <a:r>
              <a:rPr lang="sr-Cyrl-RS" sz="2800" u="sng" dirty="0">
                <a:solidFill>
                  <a:schemeClr val="accent2"/>
                </a:solidFill>
              </a:rPr>
              <a:t>Бели кружић </a:t>
            </a:r>
            <a:r>
              <a:rPr lang="sr-Cyrl-RS" sz="2800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sr-Cyrl-RS" sz="2800" dirty="0">
                <a:solidFill>
                  <a:schemeClr val="accent3"/>
                </a:solidFill>
              </a:rPr>
              <a:t>број </a:t>
            </a:r>
            <a:r>
              <a:rPr lang="sr-Cyrl-RS" sz="2800" u="sng" dirty="0">
                <a:solidFill>
                  <a:schemeClr val="accent2"/>
                </a:solidFill>
              </a:rPr>
              <a:t>није</a:t>
            </a:r>
            <a:r>
              <a:rPr lang="sr-Cyrl-R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r-Cyrl-RS" sz="2800" dirty="0">
                <a:solidFill>
                  <a:schemeClr val="accent3"/>
                </a:solidFill>
              </a:rPr>
              <a:t>решење </a:t>
            </a:r>
            <a:r>
              <a:rPr lang="sr-Cyrl-RS" sz="2800" dirty="0">
                <a:solidFill>
                  <a:schemeClr val="accent3"/>
                </a:solidFill>
              </a:rPr>
              <a:t>неједначине.</a:t>
            </a:r>
          </a:p>
          <a:p>
            <a:endParaRPr lang="sr-Cyrl-RS" sz="2800" dirty="0">
              <a:solidFill>
                <a:schemeClr val="accent3"/>
              </a:solidFill>
            </a:endParaRPr>
          </a:p>
          <a:p>
            <a:r>
              <a:rPr lang="sr-Cyrl-RS" sz="2800" dirty="0" smtClean="0">
                <a:solidFill>
                  <a:schemeClr val="tx2">
                    <a:lumMod val="75000"/>
                  </a:schemeClr>
                </a:solidFill>
              </a:rPr>
              <a:t>И ово нам све важи када су у питању  следеће неједначине:</a:t>
            </a:r>
          </a:p>
          <a:p>
            <a:r>
              <a:rPr lang="en-US" sz="2800" b="0" i="1" dirty="0"/>
              <a:t>a</a:t>
            </a:r>
            <a:r>
              <a:rPr lang="en-US" sz="2800" b="0" dirty="0"/>
              <a:t> ≤ </a:t>
            </a:r>
            <a:r>
              <a:rPr lang="en-US" sz="2800" b="0" i="1" dirty="0" smtClean="0"/>
              <a:t>b</a:t>
            </a:r>
            <a:r>
              <a:rPr lang="sr-Cyrl-RS" sz="2800" b="0" i="1" dirty="0" smtClean="0"/>
              <a:t>    читамо </a:t>
            </a:r>
            <a:r>
              <a:rPr lang="ru-RU" sz="2800" b="0" dirty="0" smtClean="0"/>
              <a:t>да </a:t>
            </a:r>
            <a:r>
              <a:rPr lang="ru-RU" sz="2800" b="0" dirty="0"/>
              <a:t>је </a:t>
            </a:r>
            <a:r>
              <a:rPr lang="ru-RU" sz="2800" b="0" i="1" dirty="0"/>
              <a:t>a</a:t>
            </a:r>
            <a:r>
              <a:rPr lang="ru-RU" sz="2800" b="0" dirty="0"/>
              <a:t> </a:t>
            </a:r>
            <a:r>
              <a:rPr lang="ru-RU" sz="2800" dirty="0"/>
              <a:t>мање или једнако са</a:t>
            </a:r>
            <a:r>
              <a:rPr lang="ru-RU" sz="2800" b="0" dirty="0"/>
              <a:t> </a:t>
            </a:r>
            <a:r>
              <a:rPr lang="ru-RU" sz="2800" b="0" i="1" dirty="0"/>
              <a:t>b</a:t>
            </a:r>
            <a:endParaRPr lang="sr-Cyrl-RS" sz="2800" b="0" i="1" dirty="0" smtClean="0"/>
          </a:p>
          <a:p>
            <a:r>
              <a:rPr lang="en-US" sz="2800" b="0" i="1" dirty="0" smtClean="0"/>
              <a:t>a</a:t>
            </a:r>
            <a:r>
              <a:rPr lang="en-US" sz="2800" b="0" dirty="0"/>
              <a:t> ≥ </a:t>
            </a:r>
            <a:r>
              <a:rPr lang="en-US" sz="2800" b="0" i="1" dirty="0" smtClean="0"/>
              <a:t>b</a:t>
            </a:r>
            <a:r>
              <a:rPr lang="sr-Cyrl-RS" sz="2800" b="0" i="1" dirty="0" smtClean="0"/>
              <a:t>    читамо </a:t>
            </a:r>
            <a:r>
              <a:rPr lang="ru-RU" sz="2800" b="0" dirty="0" smtClean="0"/>
              <a:t>да </a:t>
            </a:r>
            <a:r>
              <a:rPr lang="ru-RU" sz="2800" b="0" dirty="0"/>
              <a:t>је </a:t>
            </a:r>
            <a:r>
              <a:rPr lang="ru-RU" sz="2800" b="0" i="1" dirty="0"/>
              <a:t>a</a:t>
            </a:r>
            <a:r>
              <a:rPr lang="ru-RU" sz="2800" b="0" dirty="0"/>
              <a:t> </a:t>
            </a:r>
            <a:r>
              <a:rPr lang="ru-RU" sz="2800" dirty="0"/>
              <a:t>веће или једнако са</a:t>
            </a:r>
            <a:r>
              <a:rPr lang="ru-RU" sz="2800" b="0" dirty="0"/>
              <a:t> </a:t>
            </a:r>
            <a:r>
              <a:rPr lang="ru-RU" sz="2800" b="0" i="1" dirty="0"/>
              <a:t>b</a:t>
            </a:r>
            <a:endParaRPr lang="sr-Cyrl-RS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674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029200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Примери :</a:t>
            </a:r>
          </a:p>
          <a:p>
            <a:endParaRPr lang="sr-Cyrl-RS" sz="2400" dirty="0"/>
          </a:p>
          <a:p>
            <a:pPr marL="457200" indent="-457200">
              <a:buAutoNum type="arabicParenR" startAt="3"/>
            </a:pPr>
            <a:r>
              <a:rPr lang="sr-Cyrl-RS" sz="2400" dirty="0" smtClean="0"/>
              <a:t>2,55 – </a:t>
            </a:r>
            <a:r>
              <a:rPr lang="en-US" sz="2400" dirty="0" smtClean="0"/>
              <a:t>x  </a:t>
            </a:r>
            <a:r>
              <a:rPr lang="en-US" sz="2400" b="0" dirty="0" smtClean="0"/>
              <a:t>≥  </a:t>
            </a:r>
            <a:r>
              <a:rPr lang="en-US" sz="2400" dirty="0" smtClean="0"/>
              <a:t>1,38                     4)   2,1 </a:t>
            </a:r>
            <a:r>
              <a:rPr lang="sr-Cyrl-RS" sz="2400" dirty="0"/>
              <a:t>– </a:t>
            </a:r>
            <a:r>
              <a:rPr lang="en-US" sz="2400" dirty="0" smtClean="0"/>
              <a:t>x</a:t>
            </a:r>
            <a:r>
              <a:rPr lang="en-US" sz="2400" dirty="0"/>
              <a:t> </a:t>
            </a:r>
            <a:r>
              <a:rPr lang="en-US" sz="2400" dirty="0" smtClean="0"/>
              <a:t> ≤   0,5</a:t>
            </a:r>
          </a:p>
          <a:p>
            <a:pPr marL="0" indent="0"/>
            <a:r>
              <a:rPr lang="en-US" sz="2400" dirty="0" smtClean="0"/>
              <a:t>       x ≤  2,55 – 1,38                            </a:t>
            </a:r>
            <a:r>
              <a:rPr lang="en-US" sz="2400" dirty="0"/>
              <a:t>x  ≥  2,1 </a:t>
            </a:r>
            <a:r>
              <a:rPr lang="sr-Cyrl-RS" sz="2400" dirty="0"/>
              <a:t>– </a:t>
            </a:r>
            <a:r>
              <a:rPr lang="en-US" sz="2400" dirty="0"/>
              <a:t>0,5</a:t>
            </a:r>
          </a:p>
          <a:p>
            <a:pPr marL="0" indent="0"/>
            <a:r>
              <a:rPr lang="en-US" sz="2400" dirty="0" smtClean="0"/>
              <a:t>       x ≤  1,17                                         x  ≥  1,6</a:t>
            </a:r>
          </a:p>
          <a:p>
            <a:pPr marL="0" indent="0"/>
            <a:r>
              <a:rPr lang="en-US" sz="2400" dirty="0"/>
              <a:t> </a:t>
            </a:r>
            <a:r>
              <a:rPr lang="en-US" sz="2400" dirty="0" smtClean="0"/>
              <a:t>      x  </a:t>
            </a:r>
            <a:r>
              <a:rPr lang="en-US" sz="2400" dirty="0"/>
              <a:t>≥  </a:t>
            </a:r>
            <a:r>
              <a:rPr lang="en-US" sz="2400" dirty="0" smtClean="0"/>
              <a:t>2,55                                        x ≤  2,1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64" b="77429"/>
          <a:stretch/>
        </p:blipFill>
        <p:spPr>
          <a:xfrm>
            <a:off x="381000" y="3200400"/>
            <a:ext cx="2871591" cy="14099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2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979" b="77407"/>
          <a:stretch/>
        </p:blipFill>
        <p:spPr>
          <a:xfrm>
            <a:off x="5029200" y="3200401"/>
            <a:ext cx="3281149" cy="15080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2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5366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Користећи претходне примере провежбајте и следеће:</a:t>
            </a:r>
          </a:p>
          <a:p>
            <a:endParaRPr lang="sr-Cyrl-RS" sz="2400" dirty="0"/>
          </a:p>
          <a:p>
            <a:r>
              <a:rPr lang="sr-Cyrl-RS" sz="2400" dirty="0" smtClean="0"/>
              <a:t>1)   </a:t>
            </a:r>
            <a:r>
              <a:rPr lang="sr-Cyrl-RS" sz="2400" dirty="0"/>
              <a:t>7,68 </a:t>
            </a:r>
            <a:r>
              <a:rPr lang="sr-Cyrl-RS" sz="2400" dirty="0"/>
              <a:t>+</a:t>
            </a:r>
            <a:r>
              <a:rPr lang="sr-Cyrl-RS" sz="2400" dirty="0"/>
              <a:t> </a:t>
            </a:r>
            <a:r>
              <a:rPr lang="en-US" sz="2400" dirty="0"/>
              <a:t>x  </a:t>
            </a:r>
            <a:r>
              <a:rPr lang="en-US" sz="2400" dirty="0"/>
              <a:t>&lt;</a:t>
            </a:r>
            <a:r>
              <a:rPr lang="en-US" sz="2400" dirty="0" smtClean="0"/>
              <a:t> 1,32</a:t>
            </a:r>
            <a:endParaRPr lang="sr-Cyrl-RS" sz="2400" dirty="0"/>
          </a:p>
          <a:p>
            <a:endParaRPr lang="sr-Cyrl-RS" sz="2400" dirty="0" smtClean="0"/>
          </a:p>
          <a:p>
            <a:r>
              <a:rPr lang="sr-Cyrl-RS" sz="2400" dirty="0" smtClean="0"/>
              <a:t>2)</a:t>
            </a:r>
            <a:r>
              <a:rPr lang="sr-Cyrl-RS" sz="2400" dirty="0"/>
              <a:t> 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/>
              <a:t>x </a:t>
            </a:r>
            <a:r>
              <a:rPr lang="sr-Cyrl-RS" sz="2400" dirty="0"/>
              <a:t>–</a:t>
            </a:r>
            <a:r>
              <a:rPr lang="en-US" sz="2400" dirty="0"/>
              <a:t> </a:t>
            </a:r>
            <a:r>
              <a:rPr lang="en-US" sz="2400" dirty="0" smtClean="0"/>
              <a:t>4,81   &gt;  2,9</a:t>
            </a:r>
            <a:endParaRPr lang="sr-Cyrl-RS" sz="2400" dirty="0"/>
          </a:p>
          <a:p>
            <a:endParaRPr lang="sr-Cyrl-RS" sz="2400" dirty="0" smtClean="0"/>
          </a:p>
          <a:p>
            <a:r>
              <a:rPr lang="sr-Cyrl-RS" sz="2400" dirty="0" smtClean="0"/>
              <a:t>3</a:t>
            </a:r>
            <a:r>
              <a:rPr lang="sr-Cyrl-RS" sz="2400" dirty="0"/>
              <a:t>) </a:t>
            </a:r>
            <a:r>
              <a:rPr lang="en-US" sz="2400" dirty="0"/>
              <a:t>  </a:t>
            </a:r>
            <a:r>
              <a:rPr lang="sr-Cyrl-RS" sz="2400" dirty="0"/>
              <a:t>6,75 </a:t>
            </a:r>
            <a:r>
              <a:rPr lang="sr-Cyrl-RS" sz="2400" dirty="0"/>
              <a:t>– </a:t>
            </a:r>
            <a:r>
              <a:rPr lang="en-US" sz="2400" dirty="0"/>
              <a:t>x  ≥ </a:t>
            </a:r>
            <a:r>
              <a:rPr lang="sr-Cyrl-RS" sz="2400" dirty="0"/>
              <a:t> </a:t>
            </a:r>
            <a:r>
              <a:rPr lang="sr-Cyrl-RS" sz="2400" dirty="0"/>
              <a:t>0,25</a:t>
            </a:r>
          </a:p>
          <a:p>
            <a:endParaRPr lang="sr-Cyrl-RS" sz="2400" dirty="0" smtClean="0"/>
          </a:p>
          <a:p>
            <a:r>
              <a:rPr lang="sr-Cyrl-RS" sz="2400" dirty="0" smtClean="0"/>
              <a:t>4)</a:t>
            </a:r>
            <a:r>
              <a:rPr lang="sr-Cyrl-RS" sz="2400" dirty="0"/>
              <a:t> </a:t>
            </a:r>
            <a:r>
              <a:rPr lang="en-US" sz="2400" dirty="0" smtClean="0"/>
              <a:t>  </a:t>
            </a:r>
            <a:r>
              <a:rPr lang="sr-Cyrl-RS" sz="2400" dirty="0"/>
              <a:t>2,6 </a:t>
            </a:r>
            <a:r>
              <a:rPr lang="sr-Cyrl-RS" sz="2400" dirty="0"/>
              <a:t>– </a:t>
            </a:r>
            <a:r>
              <a:rPr lang="en-US" sz="2400" dirty="0"/>
              <a:t>x  ≥ </a:t>
            </a:r>
            <a:r>
              <a:rPr lang="sr-Cyrl-RS" sz="2400" dirty="0"/>
              <a:t> 1,15</a:t>
            </a:r>
          </a:p>
          <a:p>
            <a:endParaRPr lang="sr-Cyrl-RS" sz="2400" dirty="0"/>
          </a:p>
          <a:p>
            <a:endParaRPr lang="sr-Cyrl-RS" sz="2400" dirty="0" smtClean="0"/>
          </a:p>
          <a:p>
            <a:r>
              <a:rPr lang="sr-Cyrl-RS" sz="2400" dirty="0" smtClean="0">
                <a:solidFill>
                  <a:schemeClr val="tx2">
                    <a:lumMod val="75000"/>
                  </a:schemeClr>
                </a:solidFill>
              </a:rPr>
              <a:t>Такође и претходне задатке, који су већ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r-Cyrl-RS" sz="2400" dirty="0" smtClean="0">
                <a:solidFill>
                  <a:schemeClr val="tx2">
                    <a:lumMod val="75000"/>
                  </a:schemeClr>
                </a:solidFill>
              </a:rPr>
              <a:t>ур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sr-Cyrl-RS" sz="2400" dirty="0" smtClean="0">
                <a:solidFill>
                  <a:schemeClr val="tx2">
                    <a:lumMod val="75000"/>
                  </a:schemeClr>
                </a:solidFill>
              </a:rPr>
              <a:t>ђени, можете провежбати заједно са овим примерима. Њих као и ове примере </a:t>
            </a:r>
            <a:r>
              <a:rPr lang="sr-Cyrl-RS" sz="2400" u="sng" dirty="0" smtClean="0">
                <a:solidFill>
                  <a:schemeClr val="accent2"/>
                </a:solidFill>
              </a:rPr>
              <a:t>не </a:t>
            </a:r>
            <a:r>
              <a:rPr lang="sr-Cyrl-RS" sz="2400" u="sng" dirty="0">
                <a:solidFill>
                  <a:schemeClr val="accent2"/>
                </a:solidFill>
              </a:rPr>
              <a:t>треба</a:t>
            </a:r>
            <a:r>
              <a:rPr lang="sr-Cyrl-RS" sz="2400" dirty="0">
                <a:solidFill>
                  <a:schemeClr val="accent2"/>
                </a:solidFill>
              </a:rPr>
              <a:t>  </a:t>
            </a:r>
            <a:r>
              <a:rPr lang="sr-Cyrl-RS" sz="2400" dirty="0" smtClean="0">
                <a:solidFill>
                  <a:schemeClr val="tx2">
                    <a:lumMod val="75000"/>
                  </a:schemeClr>
                </a:solidFill>
              </a:rPr>
              <a:t>да </a:t>
            </a:r>
            <a:r>
              <a:rPr lang="sr-Cyrl-RS" sz="2400" dirty="0">
                <a:solidFill>
                  <a:schemeClr val="tx2">
                    <a:lumMod val="75000"/>
                  </a:schemeClr>
                </a:solidFill>
              </a:rPr>
              <a:t>шаљете као одговор</a:t>
            </a:r>
            <a:r>
              <a:rPr lang="sr-Cyrl-RS" sz="2400" dirty="0" smtClean="0">
                <a:solidFill>
                  <a:schemeClr val="tx2">
                    <a:lumMod val="75000"/>
                  </a:schemeClr>
                </a:solidFill>
              </a:rPr>
              <a:t>. Поново, као и прошле недеље, у петак добијате задатке за домаћи.</a:t>
            </a:r>
            <a:endParaRPr lang="sr-Cyrl-RS" sz="24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8201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Point Star 2"/>
          <p:cNvSpPr/>
          <p:nvPr/>
        </p:nvSpPr>
        <p:spPr>
          <a:xfrm>
            <a:off x="4800600" y="0"/>
            <a:ext cx="4572000" cy="40386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Велики поздрав од наставнице Марије и Јоване</a:t>
            </a:r>
            <a:endParaRPr lang="en-US" dirty="0"/>
          </a:p>
        </p:txBody>
      </p:sp>
      <p:sp>
        <p:nvSpPr>
          <p:cNvPr id="7" name="Regular Pentagon 6"/>
          <p:cNvSpPr/>
          <p:nvPr/>
        </p:nvSpPr>
        <p:spPr>
          <a:xfrm>
            <a:off x="228600" y="152400"/>
            <a:ext cx="3124200" cy="2743200"/>
          </a:xfrm>
          <a:prstGeom prst="pen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Само наставите тако да се трудите и да будете вредни</a:t>
            </a:r>
            <a:r>
              <a:rPr lang="en-US" dirty="0" smtClean="0"/>
              <a:t> </a:t>
            </a:r>
            <a:r>
              <a:rPr lang="sr-Cyrl-RS" dirty="0" smtClean="0"/>
              <a:t>и биће све уреду!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980688"/>
            <a:ext cx="4698069" cy="2877312"/>
          </a:xfrm>
          <a:prstGeom prst="hexagon">
            <a:avLst/>
          </a:prstGeom>
        </p:spPr>
      </p:pic>
    </p:spTree>
    <p:extLst>
      <p:ext uri="{BB962C8B-B14F-4D97-AF65-F5344CB8AC3E}">
        <p14:creationId xmlns:p14="http://schemas.microsoft.com/office/powerpoint/2010/main" val="320823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238</TotalTime>
  <Words>316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Неједначине са сабирањем и одуизамњем разломака у децималном запису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Неједначине са сабирањем и одуизамњем разломака</dc:title>
  <dc:creator>Admin</dc:creator>
  <cp:lastModifiedBy>Admin</cp:lastModifiedBy>
  <cp:revision>19</cp:revision>
  <dcterms:created xsi:type="dcterms:W3CDTF">2020-03-30T08:23:07Z</dcterms:created>
  <dcterms:modified xsi:type="dcterms:W3CDTF">2020-04-01T22:40:11Z</dcterms:modified>
</cp:coreProperties>
</file>